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2" r:id="rId4"/>
    <p:sldId id="263" r:id="rId5"/>
    <p:sldId id="257" r:id="rId6"/>
    <p:sldId id="258" r:id="rId7"/>
    <p:sldId id="259" r:id="rId8"/>
    <p:sldId id="260" r:id="rId9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9A76FAA6-BF92-4364-8588-90F6CE64C83E}" type="datetimeFigureOut">
              <a:rPr lang="pl-PL" smtClean="0"/>
              <a:t>18.05.2020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F9CCFB7-B357-4867-8F1B-3C007F2840D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42326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6FAA6-BF92-4364-8588-90F6CE64C83E}" type="datetimeFigureOut">
              <a:rPr lang="pl-PL" smtClean="0"/>
              <a:t>18.05.2020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CCFB7-B357-4867-8F1B-3C007F2840D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41423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6FAA6-BF92-4364-8588-90F6CE64C83E}" type="datetimeFigureOut">
              <a:rPr lang="pl-PL" smtClean="0"/>
              <a:t>18.05.2020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CCFB7-B357-4867-8F1B-3C007F2840D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27273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6FAA6-BF92-4364-8588-90F6CE64C83E}" type="datetimeFigureOut">
              <a:rPr lang="pl-PL" smtClean="0"/>
              <a:t>18.05.2020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CCFB7-B357-4867-8F1B-3C007F2840D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56626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6FAA6-BF92-4364-8588-90F6CE64C83E}" type="datetimeFigureOut">
              <a:rPr lang="pl-PL" smtClean="0"/>
              <a:t>18.05.2020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CCFB7-B357-4867-8F1B-3C007F2840D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13450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6FAA6-BF92-4364-8588-90F6CE64C83E}" type="datetimeFigureOut">
              <a:rPr lang="pl-PL" smtClean="0"/>
              <a:t>18.05.2020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CCFB7-B357-4867-8F1B-3C007F2840D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83191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6FAA6-BF92-4364-8588-90F6CE64C83E}" type="datetimeFigureOut">
              <a:rPr lang="pl-PL" smtClean="0"/>
              <a:t>18.05.2020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CCFB7-B357-4867-8F1B-3C007F2840D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56304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6FAA6-BF92-4364-8588-90F6CE64C83E}" type="datetimeFigureOut">
              <a:rPr lang="pl-PL" smtClean="0"/>
              <a:t>18.05.2020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CCFB7-B357-4867-8F1B-3C007F2840D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5820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6FAA6-BF92-4364-8588-90F6CE64C83E}" type="datetimeFigureOut">
              <a:rPr lang="pl-PL" smtClean="0"/>
              <a:t>18.05.2020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CCFB7-B357-4867-8F1B-3C007F2840D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9601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6FAA6-BF92-4364-8588-90F6CE64C83E}" type="datetimeFigureOut">
              <a:rPr lang="pl-PL" smtClean="0"/>
              <a:t>18.05.2020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CCFB7-B357-4867-8F1B-3C007F2840D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47682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6FAA6-BF92-4364-8588-90F6CE64C83E}" type="datetimeFigureOut">
              <a:rPr lang="pl-PL" smtClean="0"/>
              <a:t>18.05.2020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CCFB7-B357-4867-8F1B-3C007F2840D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61327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6FAA6-BF92-4364-8588-90F6CE64C83E}" type="datetimeFigureOut">
              <a:rPr lang="pl-PL" smtClean="0"/>
              <a:t>18.05.2020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CCFB7-B357-4867-8F1B-3C007F2840D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969027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6FAA6-BF92-4364-8588-90F6CE64C83E}" type="datetimeFigureOut">
              <a:rPr lang="pl-PL" smtClean="0"/>
              <a:t>18.05.2020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CCFB7-B357-4867-8F1B-3C007F2840D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711235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6FAA6-BF92-4364-8588-90F6CE64C83E}" type="datetimeFigureOut">
              <a:rPr lang="pl-PL" smtClean="0"/>
              <a:t>18.05.2020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CCFB7-B357-4867-8F1B-3C007F2840D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729529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6FAA6-BF92-4364-8588-90F6CE64C83E}" type="datetimeFigureOut">
              <a:rPr lang="pl-PL" smtClean="0"/>
              <a:t>18.05.2020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CCFB7-B357-4867-8F1B-3C007F2840D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613961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9A76FAA6-BF92-4364-8588-90F6CE64C83E}" type="datetimeFigureOut">
              <a:rPr lang="pl-PL" smtClean="0"/>
              <a:t>18.05.2020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CCFB7-B357-4867-8F1B-3C007F2840D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234160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9A76FAA6-BF92-4364-8588-90F6CE64C83E}" type="datetimeFigureOut">
              <a:rPr lang="pl-PL" smtClean="0"/>
              <a:t>18.05.2020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CCFB7-B357-4867-8F1B-3C007F2840D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026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9A76FAA6-BF92-4364-8588-90F6CE64C83E}" type="datetimeFigureOut">
              <a:rPr lang="pl-PL" smtClean="0"/>
              <a:t>18.05.2020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pl-PL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F9CCFB7-B357-4867-8F1B-3C007F2840D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78483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670110" y="2202764"/>
            <a:ext cx="8825658" cy="2677648"/>
          </a:xfrm>
        </p:spPr>
        <p:txBody>
          <a:bodyPr/>
          <a:lstStyle/>
          <a:p>
            <a:pPr algn="ctr"/>
            <a:r>
              <a:rPr lang="pl-PL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GRY I ZABAWY Z MOCOWANIEM</a:t>
            </a:r>
            <a:endParaRPr lang="pl-PL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67865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4400" b="1" dirty="0" smtClean="0">
                <a:solidFill>
                  <a:schemeClr val="bg1"/>
                </a:solidFill>
              </a:rPr>
              <a:t>ŁAPKI</a:t>
            </a:r>
            <a:endParaRPr lang="pl-PL" sz="4400" b="1" dirty="0">
              <a:solidFill>
                <a:schemeClr val="bg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154954" y="2603500"/>
            <a:ext cx="10539063" cy="3416300"/>
          </a:xfrm>
        </p:spPr>
        <p:txBody>
          <a:bodyPr/>
          <a:lstStyle/>
          <a:p>
            <a:pPr algn="just"/>
            <a:r>
              <a:rPr lang="pl-PL" sz="2000" dirty="0">
                <a:solidFill>
                  <a:schemeClr val="tx1"/>
                </a:solidFill>
              </a:rPr>
              <a:t>W</a:t>
            </a:r>
            <a:r>
              <a:rPr lang="pl-PL" sz="2000" dirty="0" smtClean="0">
                <a:solidFill>
                  <a:schemeClr val="tx1"/>
                </a:solidFill>
              </a:rPr>
              <a:t> dwójkach;</a:t>
            </a:r>
          </a:p>
          <a:p>
            <a:pPr marL="0" indent="0" algn="just">
              <a:buNone/>
            </a:pPr>
            <a:endParaRPr lang="pl-PL" sz="2000" dirty="0">
              <a:solidFill>
                <a:schemeClr val="tx1"/>
              </a:solidFill>
            </a:endParaRPr>
          </a:p>
          <a:p>
            <a:pPr algn="just"/>
            <a:r>
              <a:rPr lang="pl-PL" sz="2000" dirty="0">
                <a:solidFill>
                  <a:schemeClr val="tx1"/>
                </a:solidFill>
              </a:rPr>
              <a:t>podpór przodem na przeciwko </a:t>
            </a:r>
            <a:r>
              <a:rPr lang="pl-PL" sz="2000" dirty="0" smtClean="0">
                <a:solidFill>
                  <a:schemeClr val="tx1"/>
                </a:solidFill>
              </a:rPr>
              <a:t>siebie;</a:t>
            </a:r>
          </a:p>
          <a:p>
            <a:pPr marL="0" indent="0" algn="just">
              <a:buNone/>
            </a:pPr>
            <a:endParaRPr lang="pl-PL" sz="2000" dirty="0">
              <a:solidFill>
                <a:schemeClr val="tx1"/>
              </a:solidFill>
            </a:endParaRPr>
          </a:p>
          <a:p>
            <a:pPr algn="just"/>
            <a:r>
              <a:rPr lang="pl-PL" sz="2000" dirty="0">
                <a:solidFill>
                  <a:schemeClr val="tx1"/>
                </a:solidFill>
              </a:rPr>
              <a:t>uczestnicy walczą ze sobą: każdy chce uderzyć przeciwnika w grzbiet dłoni i jednocześnie uchronić swoje </a:t>
            </a:r>
            <a:r>
              <a:rPr lang="pl-PL" sz="2000" dirty="0" smtClean="0">
                <a:solidFill>
                  <a:schemeClr val="tx1"/>
                </a:solidFill>
              </a:rPr>
              <a:t>dłonie.</a:t>
            </a:r>
            <a:endParaRPr lang="pl-PL" sz="2000" dirty="0">
              <a:solidFill>
                <a:schemeClr val="tx1"/>
              </a:solidFill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91980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4400" b="1" dirty="0">
                <a:solidFill>
                  <a:schemeClr val="bg1"/>
                </a:solidFill>
              </a:rPr>
              <a:t>WALKA </a:t>
            </a:r>
            <a:r>
              <a:rPr lang="pl-PL" sz="4400" b="1" dirty="0" smtClean="0">
                <a:solidFill>
                  <a:schemeClr val="bg1"/>
                </a:solidFill>
              </a:rPr>
              <a:t>KOGUTÓW</a:t>
            </a:r>
            <a:endParaRPr lang="pl-PL" sz="4400" b="1" dirty="0">
              <a:solidFill>
                <a:schemeClr val="bg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154954" y="2603500"/>
            <a:ext cx="10551942" cy="3416300"/>
          </a:xfrm>
        </p:spPr>
        <p:txBody>
          <a:bodyPr/>
          <a:lstStyle/>
          <a:p>
            <a:pPr algn="just"/>
            <a:r>
              <a:rPr lang="pl-PL" sz="2000" dirty="0">
                <a:solidFill>
                  <a:schemeClr val="tx1"/>
                </a:solidFill>
              </a:rPr>
              <a:t>W</a:t>
            </a:r>
            <a:r>
              <a:rPr lang="pl-PL" sz="2000" dirty="0" smtClean="0">
                <a:solidFill>
                  <a:schemeClr val="tx1"/>
                </a:solidFill>
              </a:rPr>
              <a:t> </a:t>
            </a:r>
            <a:r>
              <a:rPr lang="pl-PL" sz="2000" dirty="0">
                <a:solidFill>
                  <a:schemeClr val="tx1"/>
                </a:solidFill>
              </a:rPr>
              <a:t>parach, w przysiadzie na przeciwko </a:t>
            </a:r>
            <a:r>
              <a:rPr lang="pl-PL" sz="2000" dirty="0" smtClean="0">
                <a:solidFill>
                  <a:schemeClr val="tx1"/>
                </a:solidFill>
              </a:rPr>
              <a:t>siebie;</a:t>
            </a:r>
          </a:p>
          <a:p>
            <a:pPr marL="0" indent="0" algn="just">
              <a:buNone/>
            </a:pPr>
            <a:endParaRPr lang="pl-PL" sz="2000" dirty="0">
              <a:solidFill>
                <a:schemeClr val="tx1"/>
              </a:solidFill>
            </a:endParaRPr>
          </a:p>
          <a:p>
            <a:pPr algn="just"/>
            <a:r>
              <a:rPr lang="pl-PL" sz="2000" dirty="0">
                <a:solidFill>
                  <a:schemeClr val="tx1"/>
                </a:solidFill>
              </a:rPr>
              <a:t>uczestnicy próbują wytrącić (przepchnąć) z równowagi </a:t>
            </a:r>
            <a:r>
              <a:rPr lang="pl-PL" sz="2000" dirty="0" smtClean="0">
                <a:solidFill>
                  <a:schemeClr val="tx1"/>
                </a:solidFill>
              </a:rPr>
              <a:t>przeciwnika.</a:t>
            </a:r>
            <a:endParaRPr lang="pl-PL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87253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4400" b="1" dirty="0">
                <a:solidFill>
                  <a:schemeClr val="bg1"/>
                </a:solidFill>
              </a:rPr>
              <a:t>UCHROŃ </a:t>
            </a:r>
            <a:r>
              <a:rPr lang="pl-PL" sz="4400" b="1" dirty="0" smtClean="0">
                <a:solidFill>
                  <a:schemeClr val="bg1"/>
                </a:solidFill>
              </a:rPr>
              <a:t>UDO</a:t>
            </a:r>
            <a:endParaRPr lang="pl-PL" sz="4400" b="1" dirty="0">
              <a:solidFill>
                <a:schemeClr val="bg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154954" y="2603500"/>
            <a:ext cx="10539063" cy="3416300"/>
          </a:xfrm>
        </p:spPr>
        <p:txBody>
          <a:bodyPr/>
          <a:lstStyle/>
          <a:p>
            <a:pPr algn="just"/>
            <a:r>
              <a:rPr lang="pl-PL" sz="2000" dirty="0">
                <a:solidFill>
                  <a:schemeClr val="tx1"/>
                </a:solidFill>
              </a:rPr>
              <a:t>W</a:t>
            </a:r>
            <a:r>
              <a:rPr lang="pl-PL" sz="2000" dirty="0" smtClean="0">
                <a:solidFill>
                  <a:schemeClr val="tx1"/>
                </a:solidFill>
              </a:rPr>
              <a:t> </a:t>
            </a:r>
            <a:r>
              <a:rPr lang="pl-PL" sz="2000" dirty="0">
                <a:solidFill>
                  <a:schemeClr val="tx1"/>
                </a:solidFill>
              </a:rPr>
              <a:t>dwójkach, chwyt za prawe dłonie (lub lewe</a:t>
            </a:r>
            <a:r>
              <a:rPr lang="pl-PL" sz="2000" dirty="0" smtClean="0">
                <a:solidFill>
                  <a:schemeClr val="tx1"/>
                </a:solidFill>
              </a:rPr>
              <a:t>);</a:t>
            </a:r>
          </a:p>
          <a:p>
            <a:pPr marL="0" indent="0" algn="just">
              <a:buNone/>
            </a:pPr>
            <a:endParaRPr lang="pl-PL" sz="2000" dirty="0">
              <a:solidFill>
                <a:schemeClr val="tx1"/>
              </a:solidFill>
            </a:endParaRPr>
          </a:p>
          <a:p>
            <a:pPr algn="just"/>
            <a:r>
              <a:rPr lang="pl-PL" sz="2000" dirty="0">
                <a:solidFill>
                  <a:schemeClr val="tx1"/>
                </a:solidFill>
              </a:rPr>
              <a:t>uczestnik próbuje klepnąć w tylną część uda </a:t>
            </a:r>
            <a:r>
              <a:rPr lang="pl-PL" sz="2000" dirty="0" smtClean="0">
                <a:solidFill>
                  <a:schemeClr val="tx1"/>
                </a:solidFill>
              </a:rPr>
              <a:t>przeciwnika;</a:t>
            </a:r>
          </a:p>
          <a:p>
            <a:pPr marL="0" indent="0" algn="just">
              <a:buNone/>
            </a:pPr>
            <a:endParaRPr lang="pl-PL" sz="2000" dirty="0">
              <a:solidFill>
                <a:schemeClr val="tx1"/>
              </a:solidFill>
            </a:endParaRPr>
          </a:p>
          <a:p>
            <a:pPr algn="just"/>
            <a:r>
              <a:rPr lang="pl-PL" sz="2000" dirty="0">
                <a:solidFill>
                  <a:schemeClr val="tx1"/>
                </a:solidFill>
              </a:rPr>
              <a:t>jednocześnie próbuje uchronić swoje </a:t>
            </a:r>
            <a:r>
              <a:rPr lang="pl-PL" sz="2000" dirty="0" smtClean="0">
                <a:solidFill>
                  <a:schemeClr val="tx1"/>
                </a:solidFill>
              </a:rPr>
              <a:t>uda.</a:t>
            </a:r>
            <a:endParaRPr lang="pl-PL" sz="2000" dirty="0">
              <a:solidFill>
                <a:schemeClr val="tx1"/>
              </a:solidFill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14194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4800" b="1" dirty="0">
                <a:solidFill>
                  <a:schemeClr val="bg1"/>
                </a:solidFill>
              </a:rPr>
              <a:t>„Ryby w sieci”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3639" y="2292439"/>
            <a:ext cx="11230378" cy="4565561"/>
          </a:xfrm>
        </p:spPr>
        <p:txBody>
          <a:bodyPr>
            <a:normAutofit fontScale="92500" lnSpcReduction="10000"/>
          </a:bodyPr>
          <a:lstStyle/>
          <a:p>
            <a:r>
              <a:rPr lang="pl-PL" sz="2000" dirty="0">
                <a:solidFill>
                  <a:schemeClr val="tx1"/>
                </a:solidFill>
              </a:rPr>
              <a:t>Wszyscy dzielą się na dwa zespoły. Jeden wiąże koło-„sieć”, drugi-„ryby” staje w kole</a:t>
            </a:r>
            <a:r>
              <a:rPr lang="pl-PL" sz="2000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endParaRPr lang="pl-PL" sz="2000" dirty="0" smtClean="0">
              <a:solidFill>
                <a:schemeClr val="tx1"/>
              </a:solidFill>
            </a:endParaRPr>
          </a:p>
          <a:p>
            <a:r>
              <a:rPr lang="pl-PL" sz="2000" dirty="0" smtClean="0">
                <a:solidFill>
                  <a:schemeClr val="tx1"/>
                </a:solidFill>
              </a:rPr>
              <a:t>Ryby </a:t>
            </a:r>
            <a:r>
              <a:rPr lang="pl-PL" sz="2000" dirty="0">
                <a:solidFill>
                  <a:schemeClr val="tx1"/>
                </a:solidFill>
              </a:rPr>
              <a:t>starają się wydostać z sieci i to w najrozmaitszy sposób, a więc próbują przeskoczyć przez związane mocno ręce, przesunąć się pod nimi jak przez „oczka </a:t>
            </a:r>
            <a:r>
              <a:rPr lang="pl-PL" sz="2000" dirty="0" smtClean="0">
                <a:solidFill>
                  <a:schemeClr val="tx1"/>
                </a:solidFill>
              </a:rPr>
              <a:t>sieci”, podpełznąć </a:t>
            </a:r>
            <a:r>
              <a:rPr lang="pl-PL" sz="2000" dirty="0">
                <a:solidFill>
                  <a:schemeClr val="tx1"/>
                </a:solidFill>
              </a:rPr>
              <a:t>lub przerwać je. </a:t>
            </a:r>
            <a:endParaRPr lang="pl-PL" sz="20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pl-PL" sz="2000" dirty="0" smtClean="0">
              <a:solidFill>
                <a:schemeClr val="tx1"/>
              </a:solidFill>
            </a:endParaRPr>
          </a:p>
          <a:p>
            <a:r>
              <a:rPr lang="pl-PL" sz="2000" dirty="0" smtClean="0">
                <a:solidFill>
                  <a:schemeClr val="tx1"/>
                </a:solidFill>
              </a:rPr>
              <a:t>Po </a:t>
            </a:r>
            <a:r>
              <a:rPr lang="pl-PL" sz="2000" dirty="0">
                <a:solidFill>
                  <a:schemeClr val="tx1"/>
                </a:solidFill>
              </a:rPr>
              <a:t>upływie określonego czasu prowadzący przerywa grę, liczy ryby, które wydostały się z „sieci”. </a:t>
            </a:r>
            <a:endParaRPr lang="pl-PL" sz="20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pl-PL" sz="2000" dirty="0" smtClean="0">
              <a:solidFill>
                <a:schemeClr val="tx1"/>
              </a:solidFill>
            </a:endParaRPr>
          </a:p>
          <a:p>
            <a:r>
              <a:rPr lang="pl-PL" sz="2000" dirty="0" smtClean="0">
                <a:solidFill>
                  <a:schemeClr val="tx1"/>
                </a:solidFill>
              </a:rPr>
              <a:t>Następuje </a:t>
            </a:r>
            <a:r>
              <a:rPr lang="pl-PL" sz="2000" dirty="0">
                <a:solidFill>
                  <a:schemeClr val="tx1"/>
                </a:solidFill>
              </a:rPr>
              <a:t>zmiana ról. </a:t>
            </a:r>
            <a:endParaRPr lang="pl-PL" sz="20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pl-PL" sz="2000" dirty="0" smtClean="0">
              <a:solidFill>
                <a:schemeClr val="tx1"/>
              </a:solidFill>
            </a:endParaRPr>
          </a:p>
          <a:p>
            <a:r>
              <a:rPr lang="pl-PL" sz="2000" dirty="0" smtClean="0">
                <a:solidFill>
                  <a:schemeClr val="tx1"/>
                </a:solidFill>
              </a:rPr>
              <a:t>Wygrywa </a:t>
            </a:r>
            <a:r>
              <a:rPr lang="pl-PL" sz="2000" dirty="0">
                <a:solidFill>
                  <a:schemeClr val="tx1"/>
                </a:solidFill>
              </a:rPr>
              <a:t>zespół, w którym więcej „ryb” wydostało się z sieci.</a:t>
            </a:r>
          </a:p>
        </p:txBody>
      </p:sp>
    </p:spTree>
    <p:extLst>
      <p:ext uri="{BB962C8B-B14F-4D97-AF65-F5344CB8AC3E}">
        <p14:creationId xmlns:p14="http://schemas.microsoft.com/office/powerpoint/2010/main" val="35474346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4800" b="1" dirty="0">
                <a:solidFill>
                  <a:schemeClr val="bg1"/>
                </a:solidFill>
              </a:rPr>
              <a:t>„Kałuża”</a:t>
            </a:r>
            <a:endParaRPr lang="pl-PL" sz="4800" dirty="0">
              <a:solidFill>
                <a:schemeClr val="bg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23889" y="2577742"/>
            <a:ext cx="11195886" cy="3416300"/>
          </a:xfrm>
        </p:spPr>
        <p:txBody>
          <a:bodyPr>
            <a:noAutofit/>
          </a:bodyPr>
          <a:lstStyle/>
          <a:p>
            <a:r>
              <a:rPr lang="pl-PL" sz="2000" dirty="0">
                <a:solidFill>
                  <a:schemeClr val="tx1"/>
                </a:solidFill>
              </a:rPr>
              <a:t>Zespoły 4-8 osobowe ustawiają się na obwodzie kół- „kałuży” i chwytają się za ręce</a:t>
            </a:r>
            <a:r>
              <a:rPr lang="pl-PL" sz="2000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endParaRPr lang="pl-PL" sz="2000" dirty="0" smtClean="0">
              <a:solidFill>
                <a:schemeClr val="tx1"/>
              </a:solidFill>
            </a:endParaRPr>
          </a:p>
          <a:p>
            <a:r>
              <a:rPr lang="pl-PL" sz="2000" dirty="0" smtClean="0">
                <a:solidFill>
                  <a:schemeClr val="tx1"/>
                </a:solidFill>
              </a:rPr>
              <a:t>Zespoły </a:t>
            </a:r>
            <a:r>
              <a:rPr lang="pl-PL" sz="2000" dirty="0">
                <a:solidFill>
                  <a:schemeClr val="tx1"/>
                </a:solidFill>
              </a:rPr>
              <a:t>wirują po obwodzie swojego koła tak, aby go nie przekroczyć, przy czym gracze usiłują nawzajem wciągnąć się do kałuży</a:t>
            </a:r>
            <a:r>
              <a:rPr lang="pl-PL" sz="2000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endParaRPr lang="pl-PL" sz="2000" dirty="0" smtClean="0">
              <a:solidFill>
                <a:schemeClr val="tx1"/>
              </a:solidFill>
            </a:endParaRPr>
          </a:p>
          <a:p>
            <a:r>
              <a:rPr lang="pl-PL" sz="2000" dirty="0" smtClean="0">
                <a:solidFill>
                  <a:schemeClr val="tx1"/>
                </a:solidFill>
              </a:rPr>
              <a:t> </a:t>
            </a:r>
            <a:r>
              <a:rPr lang="pl-PL" sz="2000" dirty="0">
                <a:solidFill>
                  <a:schemeClr val="tx1"/>
                </a:solidFill>
              </a:rPr>
              <a:t>Wciągnięty wychodzi z gry lub otrzymuje punkt karny. </a:t>
            </a:r>
            <a:endParaRPr lang="pl-PL" sz="20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pl-PL" sz="2000" dirty="0" smtClean="0">
              <a:solidFill>
                <a:schemeClr val="tx1"/>
              </a:solidFill>
            </a:endParaRPr>
          </a:p>
          <a:p>
            <a:r>
              <a:rPr lang="pl-PL" sz="2000" dirty="0" smtClean="0">
                <a:solidFill>
                  <a:schemeClr val="tx1"/>
                </a:solidFill>
              </a:rPr>
              <a:t>Wygrywa </a:t>
            </a:r>
            <a:r>
              <a:rPr lang="pl-PL" sz="2000" dirty="0">
                <a:solidFill>
                  <a:schemeClr val="tx1"/>
                </a:solidFill>
              </a:rPr>
              <a:t>ten, kto nie da się wciągnąć do „kałuży”.</a:t>
            </a:r>
          </a:p>
        </p:txBody>
      </p:sp>
    </p:spTree>
    <p:extLst>
      <p:ext uri="{BB962C8B-B14F-4D97-AF65-F5344CB8AC3E}">
        <p14:creationId xmlns:p14="http://schemas.microsoft.com/office/powerpoint/2010/main" val="85485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4400" b="1" dirty="0">
                <a:solidFill>
                  <a:schemeClr val="bg1"/>
                </a:solidFill>
              </a:rPr>
              <a:t>„Przeciąganie liny”</a:t>
            </a:r>
            <a:endParaRPr lang="pl-PL" sz="4400" dirty="0">
              <a:solidFill>
                <a:schemeClr val="bg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28034" y="2240924"/>
            <a:ext cx="11178862" cy="4617075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pl-PL" dirty="0">
                <a:solidFill>
                  <a:schemeClr val="tx1"/>
                </a:solidFill>
              </a:rPr>
              <a:t/>
            </a:r>
            <a:br>
              <a:rPr lang="pl-PL" dirty="0">
                <a:solidFill>
                  <a:schemeClr val="tx1"/>
                </a:solidFill>
              </a:rPr>
            </a:br>
            <a:r>
              <a:rPr lang="pl-PL" b="1" u="sng" dirty="0" smtClean="0">
                <a:solidFill>
                  <a:schemeClr val="accent6"/>
                </a:solidFill>
              </a:rPr>
              <a:t>Ustawienie: </a:t>
            </a:r>
            <a:r>
              <a:rPr lang="pl-PL" dirty="0">
                <a:solidFill>
                  <a:schemeClr val="tx1"/>
                </a:solidFill>
              </a:rPr>
              <a:t>do mety leży lina, tak aby jej środek zaznaczony kolorową nicią lub wstążką przecinał ją. Wzdłuż liny, po obu stronach mety, ustawiają się dwa równe zespoły.</a:t>
            </a:r>
            <a:br>
              <a:rPr lang="pl-PL" dirty="0">
                <a:solidFill>
                  <a:schemeClr val="tx1"/>
                </a:solidFill>
              </a:rPr>
            </a:br>
            <a:r>
              <a:rPr lang="pl-PL" dirty="0">
                <a:solidFill>
                  <a:schemeClr val="tx1"/>
                </a:solidFill>
              </a:rPr>
              <a:t>Pierwsi gracze w zespołach ustawiają się na zaznaczonych liniach, w odległości 3-4 kroków od mety, inni za </a:t>
            </a:r>
            <a:r>
              <a:rPr lang="pl-PL" dirty="0" smtClean="0">
                <a:solidFill>
                  <a:schemeClr val="tx1"/>
                </a:solidFill>
              </a:rPr>
              <a:t>nimi.</a:t>
            </a:r>
          </a:p>
          <a:p>
            <a:pPr marL="0" indent="0" algn="just">
              <a:buNone/>
            </a:pPr>
            <a:endParaRPr lang="pl-PL" dirty="0" smtClean="0">
              <a:solidFill>
                <a:schemeClr val="tx1"/>
              </a:solidFill>
            </a:endParaRPr>
          </a:p>
          <a:p>
            <a:r>
              <a:rPr lang="pl-PL" dirty="0" smtClean="0">
                <a:solidFill>
                  <a:schemeClr val="tx1"/>
                </a:solidFill>
              </a:rPr>
              <a:t>Zespoły </a:t>
            </a:r>
            <a:r>
              <a:rPr lang="pl-PL" dirty="0">
                <a:solidFill>
                  <a:schemeClr val="tx1"/>
                </a:solidFill>
              </a:rPr>
              <a:t>chwytają linę, starając się nie zmienić swego miejsca, szczególnie dotyczy to pierwszych graczy</a:t>
            </a:r>
            <a:r>
              <a:rPr lang="pl-PL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endParaRPr lang="pl-PL" dirty="0" smtClean="0">
              <a:solidFill>
                <a:schemeClr val="tx1"/>
              </a:solidFill>
            </a:endParaRPr>
          </a:p>
          <a:p>
            <a:r>
              <a:rPr lang="pl-PL" dirty="0" smtClean="0">
                <a:solidFill>
                  <a:schemeClr val="tx1"/>
                </a:solidFill>
              </a:rPr>
              <a:t> </a:t>
            </a:r>
            <a:r>
              <a:rPr lang="pl-PL" dirty="0">
                <a:solidFill>
                  <a:schemeClr val="tx1"/>
                </a:solidFill>
              </a:rPr>
              <a:t>Za każde przekroczenie linii mety zespół przegrywa walkę</a:t>
            </a:r>
            <a:r>
              <a:rPr lang="pl-PL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endParaRPr lang="pl-PL" dirty="0" smtClean="0">
              <a:solidFill>
                <a:schemeClr val="tx1"/>
              </a:solidFill>
            </a:endParaRPr>
          </a:p>
          <a:p>
            <a:r>
              <a:rPr lang="pl-PL" dirty="0" smtClean="0">
                <a:solidFill>
                  <a:schemeClr val="tx1"/>
                </a:solidFill>
              </a:rPr>
              <a:t> </a:t>
            </a:r>
            <a:r>
              <a:rPr lang="pl-PL" dirty="0">
                <a:solidFill>
                  <a:schemeClr val="tx1"/>
                </a:solidFill>
              </a:rPr>
              <a:t>Gra toczy się wówczas od początku. </a:t>
            </a:r>
            <a:endParaRPr lang="pl-PL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pl-PL" dirty="0" smtClean="0">
              <a:solidFill>
                <a:schemeClr val="tx1"/>
              </a:solidFill>
            </a:endParaRPr>
          </a:p>
          <a:p>
            <a:r>
              <a:rPr lang="pl-PL" dirty="0" smtClean="0">
                <a:solidFill>
                  <a:schemeClr val="tx1"/>
                </a:solidFill>
              </a:rPr>
              <a:t>O </a:t>
            </a:r>
            <a:r>
              <a:rPr lang="pl-PL" dirty="0">
                <a:solidFill>
                  <a:schemeClr val="tx1"/>
                </a:solidFill>
              </a:rPr>
              <a:t>ostatecznym zwycięstwie decyduje ilość wygranych w poszczególnych rozgrywkach.</a:t>
            </a:r>
          </a:p>
        </p:txBody>
      </p:sp>
    </p:spTree>
    <p:extLst>
      <p:ext uri="{BB962C8B-B14F-4D97-AF65-F5344CB8AC3E}">
        <p14:creationId xmlns:p14="http://schemas.microsoft.com/office/powerpoint/2010/main" val="24576750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4400" b="1" dirty="0" smtClean="0">
                <a:solidFill>
                  <a:schemeClr val="bg1"/>
                </a:solidFill>
              </a:rPr>
              <a:t>„Wypchnij </a:t>
            </a:r>
            <a:r>
              <a:rPr lang="pl-PL" sz="4400" b="1" dirty="0">
                <a:solidFill>
                  <a:schemeClr val="bg1"/>
                </a:solidFill>
              </a:rPr>
              <a:t>kolegę z </a:t>
            </a:r>
            <a:r>
              <a:rPr lang="pl-PL" sz="4400" b="1" dirty="0" smtClean="0">
                <a:solidFill>
                  <a:schemeClr val="bg1"/>
                </a:solidFill>
              </a:rPr>
              <a:t>kręgu”</a:t>
            </a:r>
            <a:endParaRPr lang="pl-PL" sz="4400" dirty="0">
              <a:solidFill>
                <a:schemeClr val="bg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40914" y="2240924"/>
            <a:ext cx="7920506" cy="4617076"/>
          </a:xfrm>
        </p:spPr>
        <p:txBody>
          <a:bodyPr>
            <a:normAutofit lnSpcReduction="10000"/>
          </a:bodyPr>
          <a:lstStyle/>
          <a:p>
            <a:pPr algn="just"/>
            <a:r>
              <a:rPr lang="pl-PL" sz="2000" dirty="0">
                <a:solidFill>
                  <a:schemeClr val="tx1"/>
                </a:solidFill>
              </a:rPr>
              <a:t>Jedno z dzieci zajmuje miejsce wewnątrz kręgu </a:t>
            </a:r>
            <a:r>
              <a:rPr lang="pl-PL" sz="2000" dirty="0" smtClean="0">
                <a:solidFill>
                  <a:schemeClr val="tx1"/>
                </a:solidFill>
              </a:rPr>
              <a:t>(krąg </a:t>
            </a:r>
            <a:r>
              <a:rPr lang="pl-PL" sz="2000" dirty="0">
                <a:solidFill>
                  <a:schemeClr val="tx1"/>
                </a:solidFill>
              </a:rPr>
              <a:t>o średnicy </a:t>
            </a:r>
            <a:r>
              <a:rPr lang="pl-PL" sz="2000" dirty="0" smtClean="0">
                <a:solidFill>
                  <a:schemeClr val="tx1"/>
                </a:solidFill>
              </a:rPr>
              <a:t>1m, można wykorzystać </a:t>
            </a:r>
            <a:r>
              <a:rPr lang="pl-PL" sz="2000" dirty="0">
                <a:solidFill>
                  <a:schemeClr val="tx1"/>
                </a:solidFill>
              </a:rPr>
              <a:t>dużą obręcz gimnastyczną), trzymając w ręku koniec sznurka (kilkumetrowego). </a:t>
            </a:r>
            <a:endParaRPr lang="pl-PL" sz="2000" dirty="0" smtClean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pl-PL" sz="2000" dirty="0" smtClean="0">
              <a:solidFill>
                <a:schemeClr val="tx1"/>
              </a:solidFill>
            </a:endParaRPr>
          </a:p>
          <a:p>
            <a:pPr algn="just"/>
            <a:r>
              <a:rPr lang="pl-PL" sz="2000" dirty="0" smtClean="0">
                <a:solidFill>
                  <a:schemeClr val="tx1"/>
                </a:solidFill>
              </a:rPr>
              <a:t>Drugi </a:t>
            </a:r>
            <a:r>
              <a:rPr lang="pl-PL" sz="2000" dirty="0">
                <a:solidFill>
                  <a:schemeClr val="tx1"/>
                </a:solidFill>
              </a:rPr>
              <a:t>koniec trzymany jest przez drugie dziecko, ustawione na zewnątrz kręgu. </a:t>
            </a:r>
            <a:endParaRPr lang="pl-PL" sz="2000" dirty="0" smtClean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pl-PL" sz="2000" dirty="0" smtClean="0">
              <a:solidFill>
                <a:schemeClr val="tx1"/>
              </a:solidFill>
            </a:endParaRPr>
          </a:p>
          <a:p>
            <a:pPr algn="just"/>
            <a:r>
              <a:rPr lang="pl-PL" sz="2000" dirty="0" smtClean="0">
                <a:solidFill>
                  <a:schemeClr val="tx1"/>
                </a:solidFill>
              </a:rPr>
              <a:t>Na </a:t>
            </a:r>
            <a:r>
              <a:rPr lang="pl-PL" sz="2000" dirty="0">
                <a:solidFill>
                  <a:schemeClr val="tx1"/>
                </a:solidFill>
              </a:rPr>
              <a:t>gwizdek ciągnie sznurek, próbując wypchnąć kolegę z kręgu. </a:t>
            </a:r>
            <a:endParaRPr lang="pl-PL" sz="2000" dirty="0" smtClean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pl-PL" sz="2000" dirty="0" smtClean="0">
              <a:solidFill>
                <a:schemeClr val="tx1"/>
              </a:solidFill>
            </a:endParaRPr>
          </a:p>
          <a:p>
            <a:pPr algn="just"/>
            <a:r>
              <a:rPr lang="pl-PL" sz="2000" dirty="0">
                <a:solidFill>
                  <a:schemeClr val="tx1"/>
                </a:solidFill>
              </a:rPr>
              <a:t>C</a:t>
            </a:r>
            <a:r>
              <a:rPr lang="pl-PL" sz="2000" dirty="0" smtClean="0">
                <a:solidFill>
                  <a:schemeClr val="tx1"/>
                </a:solidFill>
              </a:rPr>
              <a:t>zęste </a:t>
            </a:r>
            <a:r>
              <a:rPr lang="pl-PL" sz="2000" dirty="0">
                <a:solidFill>
                  <a:schemeClr val="tx1"/>
                </a:solidFill>
              </a:rPr>
              <a:t>zmiany w parach, tak żeby możliwie jak największa ilość uczniów siłowała się ze sobą.</a:t>
            </a:r>
          </a:p>
          <a:p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4353" y="3207645"/>
            <a:ext cx="3003182" cy="24976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66199832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on (sala konferencyjna)">
  <a:themeElements>
    <a:clrScheme name="Niebieskozielony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Jon (sala konferencyjna)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Jon (sala konferencyjna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32</TotalTime>
  <Words>323</Words>
  <Application>Microsoft Office PowerPoint</Application>
  <PresentationFormat>Panoramiczny</PresentationFormat>
  <Paragraphs>53</Paragraphs>
  <Slides>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12" baseType="lpstr">
      <vt:lpstr>Arial</vt:lpstr>
      <vt:lpstr>Century Gothic</vt:lpstr>
      <vt:lpstr>Wingdings 3</vt:lpstr>
      <vt:lpstr>Jon (sala konferencyjna)</vt:lpstr>
      <vt:lpstr>GRY I ZABAWY Z MOCOWANIEM</vt:lpstr>
      <vt:lpstr>ŁAPKI</vt:lpstr>
      <vt:lpstr>WALKA KOGUTÓW</vt:lpstr>
      <vt:lpstr>UCHROŃ UDO</vt:lpstr>
      <vt:lpstr>„Ryby w sieci”</vt:lpstr>
      <vt:lpstr>„Kałuża”</vt:lpstr>
      <vt:lpstr>„Przeciąganie liny”</vt:lpstr>
      <vt:lpstr>„Wypchnij kolegę z kręgu”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GRY I ZABAWY Z MOCOWANIEM</dc:title>
  <dc:creator>Admin1</dc:creator>
  <cp:lastModifiedBy>admin</cp:lastModifiedBy>
  <cp:revision>3</cp:revision>
  <dcterms:created xsi:type="dcterms:W3CDTF">2020-05-17T14:30:41Z</dcterms:created>
  <dcterms:modified xsi:type="dcterms:W3CDTF">2020-05-18T14:49:31Z</dcterms:modified>
</cp:coreProperties>
</file>